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72" r:id="rId3"/>
    <p:sldId id="273" r:id="rId4"/>
    <p:sldId id="266" r:id="rId5"/>
    <p:sldId id="269" r:id="rId6"/>
    <p:sldId id="276" r:id="rId7"/>
    <p:sldId id="275" r:id="rId8"/>
    <p:sldId id="277" r:id="rId9"/>
    <p:sldId id="279" r:id="rId10"/>
    <p:sldId id="280" r:id="rId11"/>
    <p:sldId id="281" r:id="rId12"/>
    <p:sldId id="28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/>
    <p:restoredTop sz="93542"/>
  </p:normalViewPr>
  <p:slideViewPr>
    <p:cSldViewPr snapToGrid="0" snapToObjects="1">
      <p:cViewPr varScale="1">
        <p:scale>
          <a:sx n="122" d="100"/>
          <a:sy n="122" d="100"/>
        </p:scale>
        <p:origin x="9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D9D4C-FCC7-5F48-A9DE-71F175A2F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E6DEB4-AE77-CC48-A5CD-506DA1BA3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5D28A-D31A-624A-86CF-CD44C97A5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A16E3-99C0-F04B-A683-782944526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CCD37-4EDF-E247-B47A-64F58D723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27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85467-A7C7-384B-A3FD-8465AEC5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0BF31-536C-FC48-85E9-4F930FCBF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490D0-7042-0F42-8B13-4023738C8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BE006-C2CF-4A41-B632-E6E47747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EFA4F-8EC6-F149-9C03-A351E26C0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26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9E4A0-6EA5-9349-B13D-E0DFFFC144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D12B14-A267-9342-8848-92A2ABA24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E6EBA-56AB-EC44-91D8-29661799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4A192-E99A-7B4F-BBCB-3E0983217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40712-9AC9-644F-BE25-28134D800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42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1CE43-C5B3-0245-82D6-5C949C87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22BD4-055B-5F4B-AE31-D2B4BFEBE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5332F-8A90-584F-B3A5-D8D9587F5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CF153-10FB-8944-8D7D-B08B721CB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6840D-5FD9-A045-8C3A-49BBB8F16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14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B73D9-C2CA-634F-804B-48F0DEB64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0D921-78D1-1242-8321-32AC712E1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75448-BE58-0C4A-8FD1-A3A7A488F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5E8FD-7F92-FA4E-B917-52AE664B3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9C560-5CF7-B740-9EF8-F3409F272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9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D601D-A477-104A-8071-50F3CB20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517BF-E81B-E84A-8459-8B8E54DEEA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DECA16-56E4-2E42-848E-2F9D89E83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37E5A-89D2-2C4D-90FE-CF14491E8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45042-8AB9-CC43-B04D-CD9841589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9923A-8FD1-1F42-92C5-2FCFCDB5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28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F8216-5E63-D749-B3A3-CC5A8DC36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FB7B1-4107-3249-825D-96FBCF2AC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EFEDE-E9A0-B94A-A53F-4B62DBEAB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E06BD-8095-0A46-897E-E35E7A1ED2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6AAB9-BF4D-3B44-A649-FE44B91C6D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CC2747-DC02-894C-A21E-9F3A22B88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2/13/23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968436-5D20-7040-A703-9C42CA776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25FE9-943A-FD49-BA79-6DB0A14F1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03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B6A69-5A6F-0A4D-9590-CEE44E072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817AC-EED0-5140-8FDC-B4993CF50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2/13/23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A3017D-1045-2E40-AD0B-6E2BBC1D1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BFE6C-F31D-AE44-B30A-8E23F2B8F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BFA8D8-66F2-564E-9CBD-E9B45A9D2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2/13/23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BF0E61-8E56-9A4D-AD28-5321960E0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B437B-41E6-724F-B707-8549FCDF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E7546-FE36-604D-83C0-20ACFAF16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A3C18-6DDE-1540-8F9D-D460D3E83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93381-CFBB-AC46-BEA3-05B9D82B7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93898-632A-F340-B911-024367AD0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CB0DA4-8491-BF47-8287-0844794CA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17291-5C5F-8D41-B4C3-DBF66A11D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30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4FC48-9FD3-7043-9C13-BF0F0E597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297E50-B5CE-4B4A-913F-7429EED937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C7024-00C9-F043-B137-414DE8D01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6A0E4D-D84E-C34B-8941-DBB73468B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B58C7-E054-8847-AECF-258091C79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FCD8D-83ED-2845-B038-5ADC4E92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93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BE89BF-1C24-A745-8332-788F43EB9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E10CF-ADB9-214C-9AF4-4DF1DEE79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F4744-36C3-364A-B88F-FB944E9E72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490CE-BE8E-7E4B-9B67-11CEB3AEEF49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2751B-3769-D74A-8CDF-AA7C31377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8D83B-BEFF-1049-90C5-016C1B52D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2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0DE7B-AD76-B179-F823-C5BC48CE6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74762-6BE8-AFDA-1AB5-08BAB812F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day of reaping the rewards of the work you have done so far</a:t>
            </a:r>
          </a:p>
          <a:p>
            <a:endParaRPr lang="en-US" dirty="0"/>
          </a:p>
          <a:p>
            <a:r>
              <a:rPr lang="en-US" dirty="0"/>
              <a:t>One important new idea – mutual reference / recursion</a:t>
            </a:r>
          </a:p>
          <a:p>
            <a:r>
              <a:rPr lang="en-US" dirty="0"/>
              <a:t>The “hard parts” won’t actually be very hard</a:t>
            </a:r>
          </a:p>
          <a:p>
            <a:pPr lvl="1"/>
            <a:r>
              <a:rPr lang="en-US" dirty="0"/>
              <a:t>just trusting recursions as usual</a:t>
            </a:r>
          </a:p>
          <a:p>
            <a:r>
              <a:rPr lang="en-US" dirty="0"/>
              <a:t>The easy parts will require learning some new details</a:t>
            </a:r>
          </a:p>
          <a:p>
            <a:pPr lvl="1"/>
            <a:r>
              <a:rPr lang="en-US" dirty="0"/>
              <a:t>minor housekeeping changes with @</a:t>
            </a:r>
            <a:r>
              <a:rPr lang="en-US" dirty="0" err="1"/>
              <a:t>htdf</a:t>
            </a:r>
            <a:r>
              <a:rPr lang="en-US" dirty="0"/>
              <a:t> organization</a:t>
            </a:r>
          </a:p>
        </p:txBody>
      </p:sp>
    </p:spTree>
    <p:extLst>
      <p:ext uri="{BB962C8B-B14F-4D97-AF65-F5344CB8AC3E}">
        <p14:creationId xmlns:p14="http://schemas.microsoft.com/office/powerpoint/2010/main" val="136229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764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0971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8476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555E50-F970-189B-3088-9B8913E2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922" y="1082566"/>
            <a:ext cx="8134156" cy="454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1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EBFA07-0D7F-750A-673D-A495928F8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647700"/>
            <a:ext cx="70358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28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F3089E-8379-41D4-57BC-E83A1DECF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27128"/>
            <a:ext cx="7772400" cy="560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26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77233-9598-A55B-BA31-D1B00BA51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27128"/>
            <a:ext cx="7772400" cy="560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69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64AE5C-D3B7-731E-43E6-59A5BEEA6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42695"/>
            <a:ext cx="7772400" cy="5603743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E5895D96-90FA-8287-5521-1CDEE1429758}"/>
              </a:ext>
            </a:extLst>
          </p:cNvPr>
          <p:cNvSpPr/>
          <p:nvPr/>
        </p:nvSpPr>
        <p:spPr>
          <a:xfrm>
            <a:off x="892518" y="1408386"/>
            <a:ext cx="3069882" cy="3496859"/>
          </a:xfrm>
          <a:custGeom>
            <a:avLst/>
            <a:gdLst>
              <a:gd name="connsiteX0" fmla="*/ 3069882 w 3069882"/>
              <a:gd name="connsiteY0" fmla="*/ 3268717 h 3496859"/>
              <a:gd name="connsiteX1" fmla="*/ 11372 w 3069882"/>
              <a:gd name="connsiteY1" fmla="*/ 3153104 h 3496859"/>
              <a:gd name="connsiteX2" fmla="*/ 2229054 w 3069882"/>
              <a:gd name="connsiteY2" fmla="*/ 0 h 349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9882" h="3496859">
                <a:moveTo>
                  <a:pt x="3069882" y="3268717"/>
                </a:moveTo>
                <a:cubicBezTo>
                  <a:pt x="1610696" y="3483303"/>
                  <a:pt x="151510" y="3697890"/>
                  <a:pt x="11372" y="3153104"/>
                </a:cubicBezTo>
                <a:cubicBezTo>
                  <a:pt x="-128766" y="2608318"/>
                  <a:pt x="1050144" y="1304159"/>
                  <a:pt x="2229054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31782E1-D3DD-2CA3-2D32-4F649A665355}"/>
              </a:ext>
            </a:extLst>
          </p:cNvPr>
          <p:cNvSpPr/>
          <p:nvPr/>
        </p:nvSpPr>
        <p:spPr>
          <a:xfrm>
            <a:off x="3819646" y="3156815"/>
            <a:ext cx="1027371" cy="775504"/>
          </a:xfrm>
          <a:custGeom>
            <a:avLst/>
            <a:gdLst>
              <a:gd name="connsiteX0" fmla="*/ 868101 w 1027371"/>
              <a:gd name="connsiteY0" fmla="*/ 0 h 775504"/>
              <a:gd name="connsiteX1" fmla="*/ 960699 w 1027371"/>
              <a:gd name="connsiteY1" fmla="*/ 185195 h 775504"/>
              <a:gd name="connsiteX2" fmla="*/ 0 w 1027371"/>
              <a:gd name="connsiteY2" fmla="*/ 775504 h 77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7371" h="775504">
                <a:moveTo>
                  <a:pt x="868101" y="0"/>
                </a:moveTo>
                <a:cubicBezTo>
                  <a:pt x="986742" y="27972"/>
                  <a:pt x="1105383" y="55944"/>
                  <a:pt x="960699" y="185195"/>
                </a:cubicBezTo>
                <a:cubicBezTo>
                  <a:pt x="816015" y="314446"/>
                  <a:pt x="408007" y="544975"/>
                  <a:pt x="0" y="77550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91333514-9F9E-47E4-3B3F-6A58F3B9A397}"/>
              </a:ext>
            </a:extLst>
          </p:cNvPr>
          <p:cNvSpPr/>
          <p:nvPr/>
        </p:nvSpPr>
        <p:spPr>
          <a:xfrm>
            <a:off x="4398380" y="3677804"/>
            <a:ext cx="1370739" cy="1009943"/>
          </a:xfrm>
          <a:custGeom>
            <a:avLst/>
            <a:gdLst>
              <a:gd name="connsiteX0" fmla="*/ 1099595 w 1370739"/>
              <a:gd name="connsiteY0" fmla="*/ 1009943 h 1009943"/>
              <a:gd name="connsiteX1" fmla="*/ 1296364 w 1370739"/>
              <a:gd name="connsiteY1" fmla="*/ 37669 h 1009943"/>
              <a:gd name="connsiteX2" fmla="*/ 0 w 1370739"/>
              <a:gd name="connsiteY2" fmla="*/ 292312 h 100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0739" h="1009943">
                <a:moveTo>
                  <a:pt x="1099595" y="1009943"/>
                </a:moveTo>
                <a:cubicBezTo>
                  <a:pt x="1289612" y="583608"/>
                  <a:pt x="1479630" y="157274"/>
                  <a:pt x="1296364" y="37669"/>
                </a:cubicBezTo>
                <a:cubicBezTo>
                  <a:pt x="1113098" y="-81936"/>
                  <a:pt x="556549" y="105188"/>
                  <a:pt x="0" y="292312"/>
                </a:cubicBezTo>
              </a:path>
            </a:pathLst>
          </a:custGeom>
          <a:noFill/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12D3AD-A342-AD76-4AF3-B3BD433841FB}"/>
              </a:ext>
            </a:extLst>
          </p:cNvPr>
          <p:cNvSpPr txBox="1"/>
          <p:nvPr/>
        </p:nvSpPr>
        <p:spPr>
          <a:xfrm>
            <a:off x="7407797" y="830577"/>
            <a:ext cx="45257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mutual reference means these functions come in pairs (2 </a:t>
            </a:r>
            <a:r>
              <a:rPr lang="en-US" sz="2800" u="sng" dirty="0">
                <a:solidFill>
                  <a:srgbClr val="FF0000"/>
                </a:solidFill>
              </a:rPr>
              <a:t>or more</a:t>
            </a:r>
            <a:r>
              <a:rPr lang="en-US" sz="2800" dirty="0">
                <a:solidFill>
                  <a:srgbClr val="FF0000"/>
                </a:solidFill>
              </a:rPr>
              <a:t> in general)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25737-7CB8-7302-7E42-C1398F6C8BC0}"/>
              </a:ext>
            </a:extLst>
          </p:cNvPr>
          <p:cNvSpPr txBox="1"/>
          <p:nvPr/>
        </p:nvSpPr>
        <p:spPr>
          <a:xfrm>
            <a:off x="5625415" y="4182775"/>
            <a:ext cx="746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NR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1846B-39C7-1B27-A5D2-F7228DE160E9}"/>
              </a:ext>
            </a:extLst>
          </p:cNvPr>
          <p:cNvSpPr txBox="1"/>
          <p:nvPr/>
        </p:nvSpPr>
        <p:spPr>
          <a:xfrm>
            <a:off x="4815789" y="3082901"/>
            <a:ext cx="927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NMR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5E0D0-E79E-3459-3535-903E6DD34F6D}"/>
              </a:ext>
            </a:extLst>
          </p:cNvPr>
          <p:cNvSpPr txBox="1"/>
          <p:nvPr/>
        </p:nvSpPr>
        <p:spPr>
          <a:xfrm>
            <a:off x="1163444" y="2478556"/>
            <a:ext cx="927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NMR</a:t>
            </a:r>
          </a:p>
        </p:txBody>
      </p:sp>
    </p:spTree>
    <p:extLst>
      <p:ext uri="{BB962C8B-B14F-4D97-AF65-F5344CB8AC3E}">
        <p14:creationId xmlns:p14="http://schemas.microsoft.com/office/powerpoint/2010/main" val="2693013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822D56-67B7-3E4E-D97B-BFE50C637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554" y="1305766"/>
            <a:ext cx="7604891" cy="42464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BAF3C7-A526-781F-D6AD-D13EE2D692E7}"/>
              </a:ext>
            </a:extLst>
          </p:cNvPr>
          <p:cNvSpPr txBox="1"/>
          <p:nvPr/>
        </p:nvSpPr>
        <p:spPr>
          <a:xfrm>
            <a:off x="273269" y="746234"/>
            <a:ext cx="4635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S1, S2, G4 etc. are the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NAMES OF THE CONSTANTS</a:t>
            </a:r>
          </a:p>
        </p:txBody>
      </p:sp>
    </p:spTree>
    <p:extLst>
      <p:ext uri="{BB962C8B-B14F-4D97-AF65-F5344CB8AC3E}">
        <p14:creationId xmlns:p14="http://schemas.microsoft.com/office/powerpoint/2010/main" val="570356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303C6E-769F-F1E6-0ACB-5D9E8339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88" y="193875"/>
            <a:ext cx="7772400" cy="56037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B20AC4-A791-BEDB-3FE1-152D5F72FB62}"/>
              </a:ext>
            </a:extLst>
          </p:cNvPr>
          <p:cNvSpPr txBox="1"/>
          <p:nvPr/>
        </p:nvSpPr>
        <p:spPr>
          <a:xfrm>
            <a:off x="7118427" y="1474066"/>
            <a:ext cx="167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result</a:t>
            </a:r>
            <a:r>
              <a:rPr lang="en-US" dirty="0"/>
              <a:t> will be?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25AC10-AAD5-FF12-8354-7683F93E751F}"/>
              </a:ext>
            </a:extLst>
          </p:cNvPr>
          <p:cNvSpPr txBox="1"/>
          <p:nvPr/>
        </p:nvSpPr>
        <p:spPr>
          <a:xfrm>
            <a:off x="7118427" y="3183961"/>
            <a:ext cx="167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result</a:t>
            </a:r>
            <a:r>
              <a:rPr lang="en-US" dirty="0"/>
              <a:t> will be?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F2448E-AE3D-A04D-DEAC-83B45BD3B61B}"/>
              </a:ext>
            </a:extLst>
          </p:cNvPr>
          <p:cNvSpPr txBox="1"/>
          <p:nvPr/>
        </p:nvSpPr>
        <p:spPr>
          <a:xfrm>
            <a:off x="7118427" y="4893856"/>
            <a:ext cx="167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result</a:t>
            </a:r>
            <a:r>
              <a:rPr lang="en-US" dirty="0"/>
              <a:t> will be?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2D1A9F-C611-23B1-5A5D-BAADB25CB1D3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6400800" y="1658732"/>
            <a:ext cx="717627" cy="4131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16FA62-F8EB-5CCE-A2D3-01E18C05AF99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6400800" y="3368627"/>
            <a:ext cx="717627" cy="1962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891C00-CB08-EEB3-CCFC-267A418ACA1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970123" y="4131241"/>
            <a:ext cx="1148304" cy="94728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390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B5D406-5E44-2262-263F-7C173DE4F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51" y="337757"/>
            <a:ext cx="7772400" cy="56037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17033-582A-EF40-A19B-57FB3FBAFC4B}"/>
              </a:ext>
            </a:extLst>
          </p:cNvPr>
          <p:cNvSpPr txBox="1"/>
          <p:nvPr/>
        </p:nvSpPr>
        <p:spPr>
          <a:xfrm>
            <a:off x="7616138" y="2004071"/>
            <a:ext cx="167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result</a:t>
            </a:r>
            <a:r>
              <a:rPr lang="en-US" dirty="0"/>
              <a:t> will be?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254B61-B5C5-8046-9856-F9B7B339BA1E}"/>
              </a:ext>
            </a:extLst>
          </p:cNvPr>
          <p:cNvSpPr txBox="1"/>
          <p:nvPr/>
        </p:nvSpPr>
        <p:spPr>
          <a:xfrm>
            <a:off x="7627709" y="3886796"/>
            <a:ext cx="167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result</a:t>
            </a:r>
            <a:r>
              <a:rPr lang="en-US" dirty="0"/>
              <a:t> will be?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21EFA-B83B-C317-83B9-18D59EAC3C3B}"/>
              </a:ext>
            </a:extLst>
          </p:cNvPr>
          <p:cNvSpPr txBox="1"/>
          <p:nvPr/>
        </p:nvSpPr>
        <p:spPr>
          <a:xfrm>
            <a:off x="7547893" y="5448077"/>
            <a:ext cx="167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result</a:t>
            </a:r>
            <a:r>
              <a:rPr lang="en-US" dirty="0"/>
              <a:t> will be?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73F0D6-7ECA-E6AB-0983-935228D36EE0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6898511" y="2188737"/>
            <a:ext cx="717627" cy="4131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3A5082-13E4-308C-5575-E8820D3A2EC7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6910082" y="4071462"/>
            <a:ext cx="717627" cy="1962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20DF3E-3A5F-BB01-E5C2-36638B41748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399589" y="4685462"/>
            <a:ext cx="1148304" cy="94728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D61A140-813F-9180-155B-F74876006E69}"/>
              </a:ext>
            </a:extLst>
          </p:cNvPr>
          <p:cNvSpPr/>
          <p:nvPr/>
        </p:nvSpPr>
        <p:spPr>
          <a:xfrm>
            <a:off x="515007" y="4685462"/>
            <a:ext cx="830317" cy="947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69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7928</TotalTime>
  <Words>110</Words>
  <Application>Microsoft Macintosh PowerPoint</Application>
  <PresentationFormat>Widescreen</PresentationFormat>
  <Paragraphs>20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30</cp:revision>
  <cp:lastPrinted>2022-10-11T23:00:04Z</cp:lastPrinted>
  <dcterms:created xsi:type="dcterms:W3CDTF">2019-10-15T18:58:31Z</dcterms:created>
  <dcterms:modified xsi:type="dcterms:W3CDTF">2023-02-14T05:41:19Z</dcterms:modified>
</cp:coreProperties>
</file>